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84" r:id="rId3"/>
    <p:sldId id="263" r:id="rId4"/>
    <p:sldId id="264" r:id="rId5"/>
    <p:sldId id="267" r:id="rId6"/>
  </p:sldIdLst>
  <p:sldSz cx="12192000" cy="6858000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49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8D8CBD8-4BE9-4CDC-9AEC-7EA11449FD56}" v="1" dt="2023-09-12T06:26:30.5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42" autoAdjust="0"/>
    <p:restoredTop sz="94660"/>
  </p:normalViewPr>
  <p:slideViewPr>
    <p:cSldViewPr snapToGrid="0">
      <p:cViewPr varScale="1">
        <p:scale>
          <a:sx n="86" d="100"/>
          <a:sy n="86" d="100"/>
        </p:scale>
        <p:origin x="70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men Ferrando" userId="19a826dbfde2ff8b" providerId="LiveId" clId="{88D8CBD8-4BE9-4CDC-9AEC-7EA11449FD56}"/>
    <pc:docChg chg="custSel modSld">
      <pc:chgData name="Carmen Ferrando" userId="19a826dbfde2ff8b" providerId="LiveId" clId="{88D8CBD8-4BE9-4CDC-9AEC-7EA11449FD56}" dt="2023-09-12T06:28:09.866" v="43" actId="20577"/>
      <pc:docMkLst>
        <pc:docMk/>
      </pc:docMkLst>
      <pc:sldChg chg="modSp mod">
        <pc:chgData name="Carmen Ferrando" userId="19a826dbfde2ff8b" providerId="LiveId" clId="{88D8CBD8-4BE9-4CDC-9AEC-7EA11449FD56}" dt="2023-09-12T06:27:04.029" v="17" actId="122"/>
        <pc:sldMkLst>
          <pc:docMk/>
          <pc:sldMk cId="2963917262" sldId="263"/>
        </pc:sldMkLst>
        <pc:spChg chg="mod">
          <ac:chgData name="Carmen Ferrando" userId="19a826dbfde2ff8b" providerId="LiveId" clId="{88D8CBD8-4BE9-4CDC-9AEC-7EA11449FD56}" dt="2023-09-12T06:27:04.029" v="17" actId="122"/>
          <ac:spMkLst>
            <pc:docMk/>
            <pc:sldMk cId="2963917262" sldId="263"/>
            <ac:spMk id="3" creationId="{00000000-0000-0000-0000-000000000000}"/>
          </ac:spMkLst>
        </pc:spChg>
      </pc:sldChg>
      <pc:sldChg chg="modSp mod">
        <pc:chgData name="Carmen Ferrando" userId="19a826dbfde2ff8b" providerId="LiveId" clId="{88D8CBD8-4BE9-4CDC-9AEC-7EA11449FD56}" dt="2023-09-12T06:27:40.094" v="24" actId="20577"/>
        <pc:sldMkLst>
          <pc:docMk/>
          <pc:sldMk cId="3555943717" sldId="264"/>
        </pc:sldMkLst>
        <pc:spChg chg="mod">
          <ac:chgData name="Carmen Ferrando" userId="19a826dbfde2ff8b" providerId="LiveId" clId="{88D8CBD8-4BE9-4CDC-9AEC-7EA11449FD56}" dt="2023-09-12T06:27:27.323" v="18" actId="122"/>
          <ac:spMkLst>
            <pc:docMk/>
            <pc:sldMk cId="3555943717" sldId="264"/>
            <ac:spMk id="11" creationId="{00000000-0000-0000-0000-000000000000}"/>
          </ac:spMkLst>
        </pc:spChg>
        <pc:spChg chg="mod">
          <ac:chgData name="Carmen Ferrando" userId="19a826dbfde2ff8b" providerId="LiveId" clId="{88D8CBD8-4BE9-4CDC-9AEC-7EA11449FD56}" dt="2023-09-12T06:27:40.094" v="24" actId="20577"/>
          <ac:spMkLst>
            <pc:docMk/>
            <pc:sldMk cId="3555943717" sldId="264"/>
            <ac:spMk id="12" creationId="{00000000-0000-0000-0000-000000000000}"/>
          </ac:spMkLst>
        </pc:spChg>
      </pc:sldChg>
      <pc:sldChg chg="modSp mod">
        <pc:chgData name="Carmen Ferrando" userId="19a826dbfde2ff8b" providerId="LiveId" clId="{88D8CBD8-4BE9-4CDC-9AEC-7EA11449FD56}" dt="2023-09-12T06:28:09.866" v="43" actId="20577"/>
        <pc:sldMkLst>
          <pc:docMk/>
          <pc:sldMk cId="974038283" sldId="267"/>
        </pc:sldMkLst>
        <pc:spChg chg="mod">
          <ac:chgData name="Carmen Ferrando" userId="19a826dbfde2ff8b" providerId="LiveId" clId="{88D8CBD8-4BE9-4CDC-9AEC-7EA11449FD56}" dt="2023-09-12T06:27:56.110" v="41" actId="20577"/>
          <ac:spMkLst>
            <pc:docMk/>
            <pc:sldMk cId="974038283" sldId="267"/>
            <ac:spMk id="9" creationId="{00000000-0000-0000-0000-000000000000}"/>
          </ac:spMkLst>
        </pc:spChg>
        <pc:spChg chg="mod">
          <ac:chgData name="Carmen Ferrando" userId="19a826dbfde2ff8b" providerId="LiveId" clId="{88D8CBD8-4BE9-4CDC-9AEC-7EA11449FD56}" dt="2023-09-12T06:28:09.866" v="43" actId="20577"/>
          <ac:spMkLst>
            <pc:docMk/>
            <pc:sldMk cId="974038283" sldId="267"/>
            <ac:spMk id="10" creationId="{00000000-0000-0000-0000-000000000000}"/>
          </ac:spMkLst>
        </pc:spChg>
      </pc:sldChg>
      <pc:sldChg chg="modSp mod">
        <pc:chgData name="Carmen Ferrando" userId="19a826dbfde2ff8b" providerId="LiveId" clId="{88D8CBD8-4BE9-4CDC-9AEC-7EA11449FD56}" dt="2023-09-12T06:26:48.940" v="16" actId="122"/>
        <pc:sldMkLst>
          <pc:docMk/>
          <pc:sldMk cId="948771488" sldId="284"/>
        </pc:sldMkLst>
        <pc:spChg chg="mod">
          <ac:chgData name="Carmen Ferrando" userId="19a826dbfde2ff8b" providerId="LiveId" clId="{88D8CBD8-4BE9-4CDC-9AEC-7EA11449FD56}" dt="2023-09-12T06:26:48.940" v="16" actId="122"/>
          <ac:spMkLst>
            <pc:docMk/>
            <pc:sldMk cId="948771488" sldId="284"/>
            <ac:spMk id="2" creationId="{00000000-0000-0000-0000-000000000000}"/>
          </ac:spMkLst>
        </pc:spChg>
      </pc:sldChg>
      <pc:sldChg chg="modSp mod">
        <pc:chgData name="Carmen Ferrando" userId="19a826dbfde2ff8b" providerId="LiveId" clId="{88D8CBD8-4BE9-4CDC-9AEC-7EA11449FD56}" dt="2023-09-12T06:26:41.694" v="15" actId="20577"/>
        <pc:sldMkLst>
          <pc:docMk/>
          <pc:sldMk cId="4148522601" sldId="285"/>
        </pc:sldMkLst>
        <pc:spChg chg="mod">
          <ac:chgData name="Carmen Ferrando" userId="19a826dbfde2ff8b" providerId="LiveId" clId="{88D8CBD8-4BE9-4CDC-9AEC-7EA11449FD56}" dt="2023-09-12T06:26:23.575" v="4" actId="313"/>
          <ac:spMkLst>
            <pc:docMk/>
            <pc:sldMk cId="4148522601" sldId="285"/>
            <ac:spMk id="14" creationId="{00000000-0000-0000-0000-000000000000}"/>
          </ac:spMkLst>
        </pc:spChg>
        <pc:spChg chg="mod">
          <ac:chgData name="Carmen Ferrando" userId="19a826dbfde2ff8b" providerId="LiveId" clId="{88D8CBD8-4BE9-4CDC-9AEC-7EA11449FD56}" dt="2023-09-12T06:26:41.694" v="15" actId="20577"/>
          <ac:spMkLst>
            <pc:docMk/>
            <pc:sldMk cId="4148522601" sldId="285"/>
            <ac:spMk id="15" creationId="{00000000-0000-0000-0000-000000000000}"/>
          </ac:spMkLst>
        </pc:spChg>
        <pc:picChg chg="mod">
          <ac:chgData name="Carmen Ferrando" userId="19a826dbfde2ff8b" providerId="LiveId" clId="{88D8CBD8-4BE9-4CDC-9AEC-7EA11449FD56}" dt="2023-09-12T06:26:30.577" v="5" actId="1076"/>
          <ac:picMkLst>
            <pc:docMk/>
            <pc:sldMk cId="4148522601" sldId="285"/>
            <ac:picMk id="10" creationId="{00000000-0000-0000-0000-00000000000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8DC8A-6BFC-4335-9D1B-8707C59F45C8}" type="datetimeFigureOut">
              <a:rPr lang="bg-BG" smtClean="0"/>
              <a:t>12.9.2023 г.</a:t>
            </a:fld>
            <a:endParaRPr lang="bg-B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CE49F-8DC7-48F9-9993-EA4773A2CFF4}" type="slidenum">
              <a:rPr lang="bg-BG" smtClean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4237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8DC8A-6BFC-4335-9D1B-8707C59F45C8}" type="datetimeFigureOut">
              <a:rPr lang="bg-BG" smtClean="0"/>
              <a:t>12.9.2023 г.</a:t>
            </a:fld>
            <a:endParaRPr lang="bg-B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CE49F-8DC7-48F9-9993-EA4773A2CFF4}" type="slidenum">
              <a:rPr lang="bg-BG" smtClean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497988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8DC8A-6BFC-4335-9D1B-8707C59F45C8}" type="datetimeFigureOut">
              <a:rPr lang="bg-BG" smtClean="0"/>
              <a:t>12.9.2023 г.</a:t>
            </a:fld>
            <a:endParaRPr lang="bg-B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CE49F-8DC7-48F9-9993-EA4773A2CFF4}" type="slidenum">
              <a:rPr lang="bg-BG" smtClean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070895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8DC8A-6BFC-4335-9D1B-8707C59F45C8}" type="datetimeFigureOut">
              <a:rPr lang="bg-BG" smtClean="0"/>
              <a:t>12.9.2023 г.</a:t>
            </a:fld>
            <a:endParaRPr lang="bg-B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CE49F-8DC7-48F9-9993-EA4773A2CFF4}" type="slidenum">
              <a:rPr lang="bg-BG" smtClean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543113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8DC8A-6BFC-4335-9D1B-8707C59F45C8}" type="datetimeFigureOut">
              <a:rPr lang="bg-BG" smtClean="0"/>
              <a:t>12.9.2023 г.</a:t>
            </a:fld>
            <a:endParaRPr lang="bg-B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CE49F-8DC7-48F9-9993-EA4773A2CFF4}" type="slidenum">
              <a:rPr lang="bg-BG" smtClean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290563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8DC8A-6BFC-4335-9D1B-8707C59F45C8}" type="datetimeFigureOut">
              <a:rPr lang="bg-BG" smtClean="0"/>
              <a:t>12.9.2023 г.</a:t>
            </a:fld>
            <a:endParaRPr lang="bg-BG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CE49F-8DC7-48F9-9993-EA4773A2CFF4}" type="slidenum">
              <a:rPr lang="bg-BG" smtClean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804286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8DC8A-6BFC-4335-9D1B-8707C59F45C8}" type="datetimeFigureOut">
              <a:rPr lang="bg-BG" smtClean="0"/>
              <a:t>12.9.2023 г.</a:t>
            </a:fld>
            <a:endParaRPr lang="bg-BG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CE49F-8DC7-48F9-9993-EA4773A2CFF4}" type="slidenum">
              <a:rPr lang="bg-BG" smtClean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181455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8DC8A-6BFC-4335-9D1B-8707C59F45C8}" type="datetimeFigureOut">
              <a:rPr lang="bg-BG" smtClean="0"/>
              <a:t>12.9.2023 г.</a:t>
            </a:fld>
            <a:endParaRPr lang="bg-B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CE49F-8DC7-48F9-9993-EA4773A2CFF4}" type="slidenum">
              <a:rPr lang="bg-BG" smtClean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842310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8DC8A-6BFC-4335-9D1B-8707C59F45C8}" type="datetimeFigureOut">
              <a:rPr lang="bg-BG" smtClean="0"/>
              <a:t>12.9.2023 г.</a:t>
            </a:fld>
            <a:endParaRPr lang="bg-BG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CE49F-8DC7-48F9-9993-EA4773A2CFF4}" type="slidenum">
              <a:rPr lang="bg-BG" smtClean="0"/>
              <a:t>‹#›</a:t>
            </a:fld>
            <a:endParaRPr lang="bg-BG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3824" y="6293023"/>
            <a:ext cx="892393" cy="432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481" y="6253475"/>
            <a:ext cx="1159971" cy="468000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1837113" y="6538912"/>
            <a:ext cx="8670174" cy="0"/>
          </a:xfrm>
          <a:prstGeom prst="line">
            <a:avLst/>
          </a:prstGeom>
          <a:ln w="12700">
            <a:solidFill>
              <a:srgbClr val="1049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4458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8DC8A-6BFC-4335-9D1B-8707C59F45C8}" type="datetimeFigureOut">
              <a:rPr lang="bg-BG" smtClean="0"/>
              <a:t>12.9.2023 г.</a:t>
            </a:fld>
            <a:endParaRPr lang="bg-BG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CE49F-8DC7-48F9-9993-EA4773A2CFF4}" type="slidenum">
              <a:rPr lang="bg-BG" smtClean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485669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8DC8A-6BFC-4335-9D1B-8707C59F45C8}" type="datetimeFigureOut">
              <a:rPr lang="bg-BG" smtClean="0"/>
              <a:t>12.9.2023 г.</a:t>
            </a:fld>
            <a:endParaRPr lang="bg-BG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CE49F-8DC7-48F9-9993-EA4773A2CFF4}" type="slidenum">
              <a:rPr lang="bg-BG" smtClean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743250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8DC8A-6BFC-4335-9D1B-8707C59F45C8}" type="datetimeFigureOut">
              <a:rPr lang="bg-BG" smtClean="0"/>
              <a:t>12.9.2023 г.</a:t>
            </a:fld>
            <a:endParaRPr lang="bg-B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3CE49F-8DC7-48F9-9993-EA4773A2CFF4}" type="slidenum">
              <a:rPr lang="bg-BG" smtClean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308399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mycompetence.bg/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9.jpe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Файл:AZ Logo.svg – Уикипеди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5213" y="390339"/>
            <a:ext cx="756000" cy="813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8876058" y="1206510"/>
            <a:ext cx="23069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/>
              <a:t>Agencia de Empleo</a:t>
            </a:r>
          </a:p>
          <a:p>
            <a:pPr algn="ctr"/>
            <a:r>
              <a:rPr lang="es-ES"/>
              <a:t>Bulgaria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39091" y="2095530"/>
            <a:ext cx="1014152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dirty="0"/>
              <a:t>Conferencia de alto nivel, “Las políticas activas de empleo, pilar del año europeo de las competencias”</a:t>
            </a:r>
          </a:p>
          <a:p>
            <a:pPr algn="ctr"/>
            <a:r>
              <a:rPr lang="es-ES" sz="2800" dirty="0"/>
              <a:t>Barcelona, 19-20 de octubre 2023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271844" y="4086719"/>
            <a:ext cx="990877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200" dirty="0"/>
              <a:t>Competencias y capacidad para trabajar en un entorno turbulento</a:t>
            </a:r>
          </a:p>
          <a:p>
            <a:pPr algn="ctr"/>
            <a:r>
              <a:rPr lang="es-ES" sz="3200" dirty="0"/>
              <a:t>Sistema Nacional de Evaluación de Competencias</a:t>
            </a:r>
          </a:p>
          <a:p>
            <a:pPr algn="ctr"/>
            <a:r>
              <a:rPr lang="es-ES" sz="3200" dirty="0" err="1"/>
              <a:t>MyCompetence</a:t>
            </a:r>
            <a:r>
              <a:rPr lang="es-ES" sz="3200" dirty="0"/>
              <a:t>: la experiencia búlgara.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3719941" y="3844109"/>
            <a:ext cx="5012575" cy="2136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145" descr="BIA is expanding MyCompetence with 5 more economic secto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2000" y="6060212"/>
            <a:ext cx="1188000" cy="797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8522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63782" y="207818"/>
            <a:ext cx="106402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es-ES" sz="3200" dirty="0">
                <a:solidFill>
                  <a:srgbClr val="002060"/>
                </a:solidFill>
              </a:rPr>
              <a:t>¿Por qué establecimos el sistema nacional </a:t>
            </a:r>
            <a:r>
              <a:rPr lang="es-ES" sz="3200" dirty="0" err="1">
                <a:solidFill>
                  <a:srgbClr val="002060"/>
                </a:solidFill>
              </a:rPr>
              <a:t>MyCompetence</a:t>
            </a:r>
            <a:r>
              <a:rPr lang="es-ES" sz="3200" dirty="0">
                <a:solidFill>
                  <a:srgbClr val="002060"/>
                </a:solidFill>
              </a:rPr>
              <a:t>?</a:t>
            </a:r>
          </a:p>
          <a:p>
            <a:pPr lvl="0" algn="ctr"/>
            <a:r>
              <a:rPr lang="es-ES" sz="3200" dirty="0">
                <a:solidFill>
                  <a:srgbClr val="002060"/>
                </a:solidFill>
              </a:rPr>
              <a:t>¿Cuáles son los retos?</a:t>
            </a:r>
          </a:p>
        </p:txBody>
      </p:sp>
      <p:pic>
        <p:nvPicPr>
          <p:cNvPr id="6146" name="Picture 2" descr="Image result for a thinking person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02" y="2722407"/>
            <a:ext cx="3420000" cy="3600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347952" y="1708266"/>
            <a:ext cx="838546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prstClr val="black"/>
                </a:solidFill>
              </a:rPr>
              <a:t>Cambiar la naturaleza del trabajo cambia también el mercado laboral. 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prstClr val="black"/>
                </a:solidFill>
              </a:rPr>
              <a:t>Cambios en los trabajos causados por las tecnologías.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prstClr val="black"/>
                </a:solidFill>
              </a:rPr>
              <a:t>Creciente déficit y discrepancia de competencias en el mercado laboral.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prstClr val="black"/>
                </a:solidFill>
              </a:rPr>
              <a:t>Necesidad creciente de una educación formal e informal adecuada y de un aprendizaje continuo.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prstClr val="black"/>
                </a:solidFill>
              </a:rPr>
              <a:t>El potencial humano se ha vuelto crucial para la competitividad y el crecimiento.</a:t>
            </a:r>
          </a:p>
        </p:txBody>
      </p:sp>
    </p:spTree>
    <p:extLst>
      <p:ext uri="{BB962C8B-B14F-4D97-AF65-F5344CB8AC3E}">
        <p14:creationId xmlns:p14="http://schemas.microsoft.com/office/powerpoint/2010/main" val="9487714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5082" y="149477"/>
            <a:ext cx="115027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ES" sz="2400" i="1" dirty="0" err="1">
                <a:solidFill>
                  <a:srgbClr val="10496E"/>
                </a:solidFill>
              </a:rPr>
              <a:t>MyCompetence</a:t>
            </a:r>
            <a:r>
              <a:rPr lang="es-ES" sz="2400" i="1" dirty="0">
                <a:solidFill>
                  <a:srgbClr val="10496E"/>
                </a:solidFill>
              </a:rPr>
              <a:t> es una red nacional única y un sistema electrónico que ayuda al desarrollo del capital humano en Bulgaria.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6832" y="1189616"/>
            <a:ext cx="789404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s-ES" sz="2000" b="1" dirty="0">
                <a:solidFill>
                  <a:prstClr val="black"/>
                </a:solidFill>
              </a:rPr>
              <a:t>OBJETIVOS: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prstClr val="black"/>
                </a:solidFill>
              </a:rPr>
              <a:t>Mejorar la capacidad y la adaptabilidad de la mano de obra para adaptarla a los requisitos cambiantes del mercado laboral. 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prstClr val="black"/>
                </a:solidFill>
              </a:rPr>
              <a:t>Adecuación de la búsqueda y la demanda de competencias en el mercado laboral.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prstClr val="black"/>
                </a:solidFill>
              </a:rPr>
              <a:t>Implementar modelos de gestión de recursos humanos modernos e innovadores apoyados en un enfoque basado en competencias.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prstClr val="black"/>
                </a:solidFill>
              </a:rPr>
              <a:t>Construir una relación sostenible entre educación, aprendizaje y mercado laboral.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prstClr val="black"/>
                </a:solidFill>
              </a:rPr>
              <a:t>Adaptar las políticas de empleo a las demandas del mercado laboral</a:t>
            </a:r>
          </a:p>
          <a:p>
            <a:pPr lvl="0" algn="just"/>
            <a:endParaRPr lang="en-US" sz="2000" dirty="0">
              <a:solidFill>
                <a:prstClr val="black"/>
              </a:solidFill>
            </a:endParaRPr>
          </a:p>
          <a:p>
            <a:pPr lvl="0" algn="just"/>
            <a:r>
              <a:rPr lang="es-ES" sz="2000" b="1" dirty="0">
                <a:solidFill>
                  <a:prstClr val="black"/>
                </a:solidFill>
              </a:rPr>
              <a:t>GRUPOS OBJETIVO</a:t>
            </a:r>
            <a:r>
              <a:rPr lang="es-ES" sz="2000" dirty="0">
                <a:solidFill>
                  <a:prstClr val="black"/>
                </a:solidFill>
              </a:rPr>
              <a:t>: empleadores, directivos, empleados, demandantes de empleo, expertos en recursos humanos, instituciones educativas, instituciones del mercado laboral, estudiantes.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0876" y="1940482"/>
            <a:ext cx="3780753" cy="4313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9172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7096" y="3294022"/>
            <a:ext cx="2371634" cy="27376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5024" y="1422233"/>
            <a:ext cx="2896059" cy="4032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1" name="TextBox 10"/>
          <p:cNvSpPr txBox="1"/>
          <p:nvPr/>
        </p:nvSpPr>
        <p:spPr>
          <a:xfrm>
            <a:off x="5839691" y="155864"/>
            <a:ext cx="5974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u="sng">
                <a:solidFill>
                  <a:srgbClr val="10496E"/>
                </a:solidFill>
              </a:rPr>
              <a:t>Verificación de MyCompetence</a:t>
            </a:r>
          </a:p>
        </p:txBody>
      </p:sp>
      <p:pic>
        <p:nvPicPr>
          <p:cNvPr id="1030" name="Picture 6" descr="Image result for лого световна банк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9798" y="3951800"/>
            <a:ext cx="2371634" cy="1338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elated 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432" y="3190819"/>
            <a:ext cx="2110856" cy="1461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26029" y="727364"/>
            <a:ext cx="804256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2,5 millones de visitantes en </a:t>
            </a:r>
            <a:r>
              <a:rPr lang="es-ES" dirty="0">
                <a:hlinkClick r:id="rId6"/>
              </a:rPr>
              <a:t>www.mycompetence.bg</a:t>
            </a:r>
            <a:r>
              <a:rPr lang="es-ES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45 000 usuarios activos, tanto entidades físicas como jurídicas.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21 universidades y más de 17 000 estudiantes.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26 000 personas realizaron con éxito cursos de aprendizaje electrónico y utilizaron herramientas de evaluación de competencias.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Comentarios positivos de destacados expertos de 13 países: Gran Bretaña, Alemania, Israel, Países Bajos, Austria, Bélgica, Italia, España, Portugal, Estonia, República Checa, Eslovaquia y Rumanía.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743" y="5347890"/>
            <a:ext cx="3446798" cy="874101"/>
          </a:xfrm>
          <a:prstGeom prst="rect">
            <a:avLst/>
          </a:prstGeom>
        </p:spPr>
      </p:pic>
      <p:pic>
        <p:nvPicPr>
          <p:cNvPr id="16" name="Picture 13" descr="https://encrypted-tbn1.gstatic.com/images?q=tbn:ANd9GcTa0Y6D5nLYxBMzg-ekCgi7vUGKrl2NU2eMNIJ02krnFDOkyC2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160" b="6160"/>
          <a:stretch>
            <a:fillRect/>
          </a:stretch>
        </p:blipFill>
        <p:spPr bwMode="auto">
          <a:xfrm>
            <a:off x="5019962" y="5374638"/>
            <a:ext cx="1039621" cy="1083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5864" y="4791458"/>
            <a:ext cx="1152000" cy="1154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59437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579919" y="93518"/>
            <a:ext cx="6244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u="sng">
                <a:solidFill>
                  <a:srgbClr val="10496E"/>
                </a:solidFill>
              </a:rPr>
              <a:t>Infraestructura de MyCompetence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38992" y="716973"/>
            <a:ext cx="1162742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/>
              <a:t>Una amplia red de colaboraciones cuyo objetivo es alinear los intereses tanto de los empleadores como de los sindicatos y del Estado, así como ofrecer una estrecha relación entre la educación y el aprendizaje y el mercado laboral, que abarca lo siguiente:</a:t>
            </a:r>
          </a:p>
          <a:p>
            <a:endParaRPr lang="bg-BG" sz="8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/>
              <a:t>25 comités de competencias sectoriales que incluyen más de 300 participantes: empleadores, directivos, interlocutores sociales, representantes de organismos gubernamentales, representantes de instituciones educativas y otras partes interesadas.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6646" y="2683804"/>
            <a:ext cx="54032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/>
              <a:t>  280 empresas piloto.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/>
              <a:t>  10 centros regionales de evaluación </a:t>
            </a:r>
            <a:r>
              <a:rPr lang="es-ES" sz="2000"/>
              <a:t>de competencias.</a:t>
            </a:r>
            <a:endParaRPr lang="es-ES" sz="20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927" y="4541493"/>
            <a:ext cx="3989550" cy="1620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32508" y="3803073"/>
            <a:ext cx="40732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000"/>
              <a:t>Consejos Sectoriales Europeos sobre Empleo y Competencias</a:t>
            </a:r>
          </a:p>
        </p:txBody>
      </p:sp>
      <p:pic>
        <p:nvPicPr>
          <p:cNvPr id="13" name="Picture 7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2883" y="2576590"/>
            <a:ext cx="5762625" cy="386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4"/>
          <a:srcRect t="3008" b="7408"/>
          <a:stretch>
            <a:fillRect/>
          </a:stretch>
        </p:blipFill>
        <p:spPr bwMode="auto">
          <a:xfrm>
            <a:off x="8364248" y="4345493"/>
            <a:ext cx="2390775" cy="18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740382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2458</TotalTime>
  <Words>444</Words>
  <Application>Microsoft Office PowerPoint</Application>
  <PresentationFormat>Pantalla panoràmica</PresentationFormat>
  <Paragraphs>36</Paragraphs>
  <Slides>5</Slides>
  <Notes>0</Notes>
  <HiddenSlides>0</HiddenSlides>
  <MMClips>0</MMClips>
  <ScaleCrop>false</ScaleCrop>
  <HeadingPairs>
    <vt:vector size="6" baseType="variant">
      <vt:variant>
        <vt:lpstr>Tipus de lletra utilitzats</vt:lpstr>
      </vt:variant>
      <vt:variant>
        <vt:i4>3</vt:i4>
      </vt:variant>
      <vt:variant>
        <vt:lpstr>Tema</vt:lpstr>
      </vt:variant>
      <vt:variant>
        <vt:i4>1</vt:i4>
      </vt:variant>
      <vt:variant>
        <vt:lpstr>Títols de les diapositives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ЗАКЛЮЧИТЕЛНА КОНФЕРЕНЦИЯ по проект BG05M9OP001-1.013-0001-С01 "Развитие на националната система за оценка на компетенциите MyCompetence”  18 октомври 2019 г., зала Пресцентър, МТСП, ул. Триадица № 2, служебен вход</dc:title>
  <dc:creator>T Tomov</dc:creator>
  <cp:lastModifiedBy>Carmen Ferrando</cp:lastModifiedBy>
  <cp:revision>306</cp:revision>
  <dcterms:created xsi:type="dcterms:W3CDTF">2019-10-15T09:58:41Z</dcterms:created>
  <dcterms:modified xsi:type="dcterms:W3CDTF">2023-09-12T06:28:13Z</dcterms:modified>
</cp:coreProperties>
</file>